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7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5" r:id="rId8"/>
    <p:sldId id="266" r:id="rId9"/>
    <p:sldId id="263" r:id="rId10"/>
    <p:sldId id="264" r:id="rId11"/>
    <p:sldId id="260" r:id="rId12"/>
    <p:sldId id="267" r:id="rId13"/>
    <p:sldId id="271" r:id="rId14"/>
    <p:sldId id="272" r:id="rId15"/>
    <p:sldId id="270" r:id="rId16"/>
    <p:sldId id="273" r:id="rId17"/>
    <p:sldId id="274" r:id="rId1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7" autoAdjust="0"/>
    <p:restoredTop sz="94712" autoAdjust="0"/>
  </p:normalViewPr>
  <p:slideViewPr>
    <p:cSldViewPr snapToGrid="0" snapToObjects="1">
      <p:cViewPr varScale="1">
        <p:scale>
          <a:sx n="77" d="100"/>
          <a:sy n="77" d="100"/>
        </p:scale>
        <p:origin x="90" y="73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0B719-486C-1849-9D1F-250981E55BDE}" type="datetimeFigureOut">
              <a:rPr lang="en-US" smtClean="0"/>
              <a:t>6/15/2015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6023D-C397-2849-9802-FF3A7E3DA6BB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0B719-486C-1849-9D1F-250981E55BDE}" type="datetimeFigureOut">
              <a:rPr lang="en-US" smtClean="0"/>
              <a:t>6/15/2015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6023D-C397-2849-9802-FF3A7E3DA6B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0B719-486C-1849-9D1F-250981E55BDE}" type="datetimeFigureOut">
              <a:rPr lang="en-US" smtClean="0"/>
              <a:t>6/15/2015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6023D-C397-2849-9802-FF3A7E3DA6B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0B719-486C-1849-9D1F-250981E55BDE}" type="datetimeFigureOut">
              <a:rPr lang="en-US" smtClean="0"/>
              <a:t>6/15/2015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6023D-C397-2849-9802-FF3A7E3DA6B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0B719-486C-1849-9D1F-250981E55BDE}" type="datetimeFigureOut">
              <a:rPr lang="en-US" smtClean="0"/>
              <a:t>6/15/2015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6023D-C397-2849-9802-FF3A7E3DA6BB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0B719-486C-1849-9D1F-250981E55BDE}" type="datetimeFigureOut">
              <a:rPr lang="en-US" smtClean="0"/>
              <a:t>6/15/2015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6023D-C397-2849-9802-FF3A7E3DA6B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0B719-486C-1849-9D1F-250981E55BDE}" type="datetimeFigureOut">
              <a:rPr lang="en-US" smtClean="0"/>
              <a:t>6/15/2015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6023D-C397-2849-9802-FF3A7E3DA6B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0B719-486C-1849-9D1F-250981E55BDE}" type="datetimeFigureOut">
              <a:rPr lang="en-US" smtClean="0"/>
              <a:t>6/15/2015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6023D-C397-2849-9802-FF3A7E3DA6B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0B719-486C-1849-9D1F-250981E55BDE}" type="datetimeFigureOut">
              <a:rPr lang="en-US" smtClean="0"/>
              <a:t>6/15/2015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6023D-C397-2849-9802-FF3A7E3DA6B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0B719-486C-1849-9D1F-250981E55BDE}" type="datetimeFigureOut">
              <a:rPr lang="en-US" smtClean="0"/>
              <a:t>6/15/2015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6023D-C397-2849-9802-FF3A7E3DA6B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0B719-486C-1849-9D1F-250981E55BDE}" type="datetimeFigureOut">
              <a:rPr lang="en-US" smtClean="0"/>
              <a:t>6/15/2015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fld id="{77B6023D-C397-2849-9802-FF3A7E3DA6BB}" type="slidenum">
              <a:rPr lang="en-US" smtClean="0"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E0A0B719-486C-1849-9D1F-250981E55BDE}" type="datetimeFigureOut">
              <a:rPr lang="en-US" smtClean="0"/>
              <a:t>6/15/2015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77B6023D-C397-2849-9802-FF3A7E3DA6BB}" type="slidenum">
              <a:rPr lang="en-US" smtClean="0"/>
              <a:t>‹#›</a:t>
            </a:fld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40" r:id="rId3"/>
    <p:sldLayoutId id="2147483741" r:id="rId4"/>
    <p:sldLayoutId id="2147483742" r:id="rId5"/>
    <p:sldLayoutId id="2147483743" r:id="rId6"/>
    <p:sldLayoutId id="2147483744" r:id="rId7"/>
    <p:sldLayoutId id="2147483745" r:id="rId8"/>
    <p:sldLayoutId id="2147483746" r:id="rId9"/>
    <p:sldLayoutId id="2147483747" r:id="rId10"/>
    <p:sldLayoutId id="2147483748" r:id="rId11"/>
  </p:sldLayoutIdLst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Water Treatment Process Android Application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Nicholas Foggia</a:t>
            </a:r>
          </a:p>
          <a:p>
            <a:r>
              <a:rPr lang="en-US" dirty="0" smtClean="0"/>
              <a:t>Chun-Wei Tseng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Teaching Application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317" y="2073243"/>
            <a:ext cx="2457167" cy="436829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3416" y="2073242"/>
            <a:ext cx="2457167" cy="436829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3515" y="2073243"/>
            <a:ext cx="2434251" cy="4368297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MVC Design</a:t>
            </a:r>
          </a:p>
          <a:p>
            <a:pPr lvl="1"/>
            <a:r>
              <a:rPr lang="en-US" dirty="0" smtClean="0"/>
              <a:t>Model View Controller</a:t>
            </a:r>
          </a:p>
          <a:p>
            <a:r>
              <a:rPr lang="en-US" dirty="0" smtClean="0"/>
              <a:t>Modbus Connection</a:t>
            </a:r>
          </a:p>
          <a:p>
            <a:r>
              <a:rPr lang="en-US" dirty="0" smtClean="0"/>
              <a:t>Data Collection</a:t>
            </a:r>
          </a:p>
          <a:p>
            <a:r>
              <a:rPr lang="en-US" dirty="0" smtClean="0"/>
              <a:t>Process Cycle &amp; Control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1421" y="1275588"/>
            <a:ext cx="4432772" cy="2932449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69870"/>
            <a:ext cx="8229600" cy="1143000"/>
          </a:xfrm>
        </p:spPr>
        <p:txBody>
          <a:bodyPr/>
          <a:lstStyle/>
          <a:p>
            <a:r>
              <a:rPr lang="en-US" dirty="0" smtClean="0"/>
              <a:t>Modbus Connection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12870"/>
            <a:ext cx="8229600" cy="4389120"/>
          </a:xfrm>
        </p:spPr>
        <p:txBody>
          <a:bodyPr/>
          <a:lstStyle/>
          <a:p>
            <a:r>
              <a:rPr lang="en-US" dirty="0" smtClean="0"/>
              <a:t>Three Threads</a:t>
            </a:r>
          </a:p>
          <a:p>
            <a:pPr lvl="1"/>
            <a:r>
              <a:rPr lang="en-US" dirty="0" smtClean="0"/>
              <a:t>PLC Read</a:t>
            </a:r>
          </a:p>
          <a:p>
            <a:pPr lvl="2"/>
            <a:r>
              <a:rPr lang="en-US" dirty="0" smtClean="0"/>
              <a:t>100ms</a:t>
            </a:r>
          </a:p>
          <a:p>
            <a:pPr lvl="1"/>
            <a:r>
              <a:rPr lang="en-US" dirty="0" smtClean="0"/>
              <a:t>PLC Write</a:t>
            </a:r>
          </a:p>
          <a:p>
            <a:pPr lvl="2"/>
            <a:r>
              <a:rPr lang="en-US" dirty="0" smtClean="0"/>
              <a:t>Upon request</a:t>
            </a:r>
          </a:p>
          <a:p>
            <a:pPr lvl="1"/>
            <a:r>
              <a:rPr lang="en-US" dirty="0" smtClean="0"/>
              <a:t>Arduino Read</a:t>
            </a:r>
          </a:p>
          <a:p>
            <a:pPr lvl="2"/>
            <a:r>
              <a:rPr lang="en-US" dirty="0" smtClean="0"/>
              <a:t>100ms </a:t>
            </a:r>
            <a:r>
              <a:rPr lang="en-US" dirty="0" smtClean="0"/>
              <a:t>Timer</a:t>
            </a:r>
          </a:p>
          <a:p>
            <a:pPr lvl="1"/>
            <a:r>
              <a:rPr lang="en-US" sz="2000" dirty="0" smtClean="0"/>
              <a:t>Arduino Writing</a:t>
            </a:r>
            <a:endParaRPr lang="en-US" sz="2000" dirty="0" smtClean="0"/>
          </a:p>
          <a:p>
            <a:endParaRPr lang="en-US" dirty="0"/>
          </a:p>
        </p:txBody>
      </p:sp>
      <p:pic>
        <p:nvPicPr>
          <p:cNvPr id="4" name="Picture 3" descr="Screen Shot 2015-06-15 at 8.12.21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0194" y="4407107"/>
            <a:ext cx="5893806" cy="2450893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5764"/>
            <a:ext cx="8229600" cy="1143000"/>
          </a:xfrm>
        </p:spPr>
        <p:txBody>
          <a:bodyPr/>
          <a:lstStyle/>
          <a:p>
            <a:r>
              <a:rPr lang="en-US" dirty="0" smtClean="0"/>
              <a:t>Data Collection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Singleton</a:t>
            </a:r>
          </a:p>
        </p:txBody>
      </p:sp>
      <p:pic>
        <p:nvPicPr>
          <p:cNvPr id="4" name="Picture 3" descr="Screen Shot 2015-06-15 at 8.13.40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1242" y="1408764"/>
            <a:ext cx="6125558" cy="544923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Process Cycle and Control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Sending Request for Address</a:t>
            </a:r>
          </a:p>
          <a:p>
            <a:r>
              <a:rPr lang="en-US" dirty="0" smtClean="0"/>
              <a:t>User Inputs</a:t>
            </a:r>
          </a:p>
          <a:p>
            <a:r>
              <a:rPr lang="en-US" dirty="0" smtClean="0"/>
              <a:t>Asleep/Delay Thread</a:t>
            </a:r>
          </a:p>
          <a:p>
            <a:r>
              <a:rPr lang="en-US" dirty="0" smtClean="0"/>
              <a:t>Accuracy Check</a:t>
            </a:r>
            <a:endParaRPr lang="en-US" dirty="0"/>
          </a:p>
        </p:txBody>
      </p:sp>
      <p:pic>
        <p:nvPicPr>
          <p:cNvPr id="4" name="Picture 3" descr="Screen Shot 2015-06-15 at 8.10.41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1243" y="3792499"/>
            <a:ext cx="5161513" cy="3065501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69870"/>
            <a:ext cx="8229600" cy="1143000"/>
          </a:xfrm>
        </p:spPr>
        <p:txBody>
          <a:bodyPr/>
          <a:lstStyle/>
          <a:p>
            <a:r>
              <a:rPr lang="en-US" dirty="0" smtClean="0"/>
              <a:t>Modbus Challenges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12870"/>
            <a:ext cx="8229600" cy="4389120"/>
          </a:xfrm>
        </p:spPr>
        <p:txBody>
          <a:bodyPr/>
          <a:lstStyle/>
          <a:p>
            <a:r>
              <a:rPr lang="en-US" dirty="0" smtClean="0"/>
              <a:t>Modbus Connection</a:t>
            </a:r>
          </a:p>
          <a:p>
            <a:pPr lvl="1"/>
            <a:r>
              <a:rPr lang="en-US" dirty="0" smtClean="0"/>
              <a:t>TCP Connection</a:t>
            </a:r>
          </a:p>
          <a:p>
            <a:pPr lvl="1"/>
            <a:r>
              <a:rPr lang="en-US" dirty="0" smtClean="0"/>
              <a:t>Socket Timeout Exception</a:t>
            </a:r>
          </a:p>
          <a:p>
            <a:pPr lvl="2"/>
            <a:r>
              <a:rPr lang="en-US" dirty="0" smtClean="0"/>
              <a:t>Collection Limitation</a:t>
            </a:r>
          </a:p>
          <a:p>
            <a:pPr lvl="1"/>
            <a:endParaRPr lang="en-US" dirty="0"/>
          </a:p>
        </p:txBody>
      </p:sp>
      <p:pic>
        <p:nvPicPr>
          <p:cNvPr id="18" name="Picture 17" descr="Screen Shot 2015-06-15 at 8.15.48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76948"/>
            <a:ext cx="9144000" cy="3295476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Collection Challenges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 Collection</a:t>
            </a:r>
          </a:p>
          <a:p>
            <a:pPr lvl="1"/>
            <a:r>
              <a:rPr lang="en-US" dirty="0" smtClean="0"/>
              <a:t>Synchronize Data</a:t>
            </a:r>
          </a:p>
          <a:p>
            <a:pPr lvl="1"/>
            <a:r>
              <a:rPr lang="en-US" dirty="0" smtClean="0"/>
              <a:t>Event Driven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Process Cycle Challenges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Process Cycle &amp; Control</a:t>
            </a:r>
          </a:p>
          <a:p>
            <a:pPr lvl="1"/>
            <a:r>
              <a:rPr lang="en-US" dirty="0" smtClean="0"/>
              <a:t>Testing</a:t>
            </a:r>
          </a:p>
          <a:p>
            <a:pPr lvl="2"/>
            <a:r>
              <a:rPr lang="en-US" dirty="0" smtClean="0"/>
              <a:t>Acid/Base Needed</a:t>
            </a:r>
          </a:p>
          <a:p>
            <a:pPr lvl="2"/>
            <a:r>
              <a:rPr lang="en-US" dirty="0" smtClean="0"/>
              <a:t>Pump Time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70" r="25016"/>
          <a:stretch/>
        </p:blipFill>
        <p:spPr>
          <a:xfrm rot="5400000">
            <a:off x="931940" y="3630547"/>
            <a:ext cx="2136618" cy="273393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57" t="10220" r="22508" b="8987"/>
          <a:stretch/>
        </p:blipFill>
        <p:spPr>
          <a:xfrm rot="5400000">
            <a:off x="3487919" y="3468537"/>
            <a:ext cx="2652665" cy="254190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73" t="4234" r="9306" b="5644"/>
          <a:stretch/>
        </p:blipFill>
        <p:spPr>
          <a:xfrm rot="5400000">
            <a:off x="6190189" y="3393132"/>
            <a:ext cx="2806576" cy="253880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72192"/>
            <a:ext cx="8229600" cy="1143000"/>
          </a:xfrm>
        </p:spPr>
        <p:txBody>
          <a:bodyPr/>
          <a:lstStyle/>
          <a:p>
            <a:r>
              <a:rPr lang="en-US" dirty="0" smtClean="0"/>
              <a:t>The Process</a:t>
            </a:r>
            <a:endParaRPr lang="en-US" dirty="0"/>
          </a:p>
        </p:txBody>
      </p:sp>
      <p:sp>
        <p:nvSpPr>
          <p:cNvPr id="11" name="Curved Up Arrow 10"/>
          <p:cNvSpPr/>
          <p:nvPr/>
        </p:nvSpPr>
        <p:spPr>
          <a:xfrm rot="16200000">
            <a:off x="5717127" y="1555461"/>
            <a:ext cx="3636950" cy="2613411"/>
          </a:xfrm>
          <a:prstGeom prst="curved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Curved Left Arrow 11"/>
          <p:cNvSpPr/>
          <p:nvPr/>
        </p:nvSpPr>
        <p:spPr>
          <a:xfrm>
            <a:off x="6228896" y="2186692"/>
            <a:ext cx="1399542" cy="1516082"/>
          </a:xfrm>
          <a:prstGeom prst="curved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Curved Right Arrow 13"/>
          <p:cNvSpPr/>
          <p:nvPr/>
        </p:nvSpPr>
        <p:spPr>
          <a:xfrm>
            <a:off x="1914756" y="3061314"/>
            <a:ext cx="1801262" cy="1791343"/>
          </a:xfrm>
          <a:prstGeom prst="curved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6" r="8211"/>
          <a:stretch/>
        </p:blipFill>
        <p:spPr>
          <a:xfrm>
            <a:off x="3761375" y="1839305"/>
            <a:ext cx="2381062" cy="4486901"/>
          </a:xfrm>
          <a:prstGeom prst="rect">
            <a:avLst/>
          </a:prstGeom>
        </p:spPr>
      </p:pic>
      <p:sp>
        <p:nvSpPr>
          <p:cNvPr id="13" name="Left Arrow 12"/>
          <p:cNvSpPr/>
          <p:nvPr/>
        </p:nvSpPr>
        <p:spPr>
          <a:xfrm>
            <a:off x="4859522" y="3187658"/>
            <a:ext cx="336927" cy="194369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61550"/>
            <a:ext cx="8229600" cy="1143000"/>
          </a:xfrm>
        </p:spPr>
        <p:txBody>
          <a:bodyPr/>
          <a:lstStyle/>
          <a:p>
            <a:r>
              <a:rPr lang="en-US" dirty="0" smtClean="0"/>
              <a:t>The Algorithm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94353" y="3560342"/>
            <a:ext cx="2358488" cy="98480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Start:</a:t>
            </a:r>
          </a:p>
          <a:p>
            <a:pPr algn="ctr"/>
            <a:r>
              <a:rPr lang="en-US" dirty="0" smtClean="0"/>
              <a:t>Check pH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4856420" y="1847088"/>
            <a:ext cx="2358488" cy="98480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Release Water</a:t>
            </a:r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1931390" y="5351635"/>
            <a:ext cx="2358488" cy="98480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Determine</a:t>
            </a:r>
          </a:p>
          <a:p>
            <a:pPr algn="ctr"/>
            <a:r>
              <a:rPr lang="en-US" dirty="0" smtClean="0"/>
              <a:t> to add</a:t>
            </a:r>
          </a:p>
          <a:p>
            <a:pPr algn="ctr"/>
            <a:r>
              <a:rPr lang="en-US" dirty="0" smtClean="0"/>
              <a:t> Acid or Base</a:t>
            </a:r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1853636" y="1847088"/>
            <a:ext cx="2358488" cy="98480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Add Acid/Base Accordingly</a:t>
            </a:r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3343890" y="3560342"/>
            <a:ext cx="2358488" cy="98480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Process Finished</a:t>
            </a:r>
          </a:p>
        </p:txBody>
      </p:sp>
      <p:sp>
        <p:nvSpPr>
          <p:cNvPr id="11" name="Oval 10"/>
          <p:cNvSpPr/>
          <p:nvPr/>
        </p:nvSpPr>
        <p:spPr>
          <a:xfrm>
            <a:off x="6678205" y="3560342"/>
            <a:ext cx="2358488" cy="98480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Pump Up    One Gallon</a:t>
            </a:r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4856420" y="5351635"/>
            <a:ext cx="2358488" cy="98480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Calculate Difference</a:t>
            </a:r>
            <a:endParaRPr lang="en-US" dirty="0"/>
          </a:p>
        </p:txBody>
      </p:sp>
      <p:cxnSp>
        <p:nvCxnSpPr>
          <p:cNvPr id="14" name="Shape 13"/>
          <p:cNvCxnSpPr>
            <a:stCxn id="5" idx="4"/>
            <a:endCxn id="7" idx="2"/>
          </p:cNvCxnSpPr>
          <p:nvPr/>
        </p:nvCxnSpPr>
        <p:spPr>
          <a:xfrm rot="16200000" flipH="1">
            <a:off x="953048" y="4865695"/>
            <a:ext cx="1298891" cy="657793"/>
          </a:xfrm>
          <a:prstGeom prst="curvedConnector2">
            <a:avLst/>
          </a:prstGeom>
          <a:ln w="63500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Curved Connector 15"/>
          <p:cNvCxnSpPr>
            <a:stCxn id="7" idx="6"/>
            <a:endCxn id="12" idx="2"/>
          </p:cNvCxnSpPr>
          <p:nvPr/>
        </p:nvCxnSpPr>
        <p:spPr>
          <a:xfrm>
            <a:off x="4289878" y="5844038"/>
            <a:ext cx="566542" cy="1588"/>
          </a:xfrm>
          <a:prstGeom prst="curvedConnector3">
            <a:avLst>
              <a:gd name="adj1" fmla="val 50000"/>
            </a:avLst>
          </a:prstGeom>
          <a:ln w="63500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hape 19"/>
          <p:cNvCxnSpPr>
            <a:stCxn id="11" idx="0"/>
            <a:endCxn id="6" idx="6"/>
          </p:cNvCxnSpPr>
          <p:nvPr/>
        </p:nvCxnSpPr>
        <p:spPr>
          <a:xfrm rot="16200000" flipV="1">
            <a:off x="6925754" y="2628646"/>
            <a:ext cx="1220851" cy="642541"/>
          </a:xfrm>
          <a:prstGeom prst="curvedConnector2">
            <a:avLst/>
          </a:prstGeom>
          <a:ln w="63500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hape 21"/>
          <p:cNvCxnSpPr>
            <a:stCxn id="12" idx="6"/>
            <a:endCxn id="11" idx="4"/>
          </p:cNvCxnSpPr>
          <p:nvPr/>
        </p:nvCxnSpPr>
        <p:spPr>
          <a:xfrm flipV="1">
            <a:off x="7214908" y="4545147"/>
            <a:ext cx="642541" cy="1298891"/>
          </a:xfrm>
          <a:prstGeom prst="curvedConnector2">
            <a:avLst/>
          </a:prstGeom>
          <a:ln w="63500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urved Connector 23"/>
          <p:cNvCxnSpPr>
            <a:stCxn id="6" idx="2"/>
            <a:endCxn id="8" idx="6"/>
          </p:cNvCxnSpPr>
          <p:nvPr/>
        </p:nvCxnSpPr>
        <p:spPr>
          <a:xfrm rot="10800000">
            <a:off x="4212124" y="2339491"/>
            <a:ext cx="644296" cy="1588"/>
          </a:xfrm>
          <a:prstGeom prst="curvedConnector3">
            <a:avLst>
              <a:gd name="adj1" fmla="val 50000"/>
            </a:avLst>
          </a:prstGeom>
          <a:ln w="63500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hape 25"/>
          <p:cNvCxnSpPr>
            <a:stCxn id="8" idx="2"/>
            <a:endCxn id="5" idx="0"/>
          </p:cNvCxnSpPr>
          <p:nvPr/>
        </p:nvCxnSpPr>
        <p:spPr>
          <a:xfrm rot="10800000" flipV="1">
            <a:off x="1273598" y="2339490"/>
            <a:ext cx="580039" cy="1220851"/>
          </a:xfrm>
          <a:prstGeom prst="curvedConnector2">
            <a:avLst/>
          </a:prstGeom>
          <a:ln w="63500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5" idx="6"/>
            <a:endCxn id="10" idx="2"/>
          </p:cNvCxnSpPr>
          <p:nvPr/>
        </p:nvCxnSpPr>
        <p:spPr>
          <a:xfrm>
            <a:off x="2452841" y="4052745"/>
            <a:ext cx="891049" cy="1588"/>
          </a:xfrm>
          <a:prstGeom prst="straightConnector1">
            <a:avLst/>
          </a:prstGeom>
          <a:ln w="63500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Applications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Two Android Applications</a:t>
            </a:r>
          </a:p>
          <a:p>
            <a:pPr lvl="2"/>
            <a:r>
              <a:rPr lang="en-US" dirty="0" smtClean="0"/>
              <a:t>Process Application</a:t>
            </a:r>
          </a:p>
          <a:p>
            <a:pPr lvl="2"/>
            <a:r>
              <a:rPr lang="en-US" dirty="0" smtClean="0"/>
              <a:t>Teaching Application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9609" y="3305268"/>
            <a:ext cx="1901653" cy="338071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3707" y="3305268"/>
            <a:ext cx="1901653" cy="338071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Process Application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SCADA</a:t>
            </a:r>
          </a:p>
          <a:p>
            <a:pPr lvl="1"/>
            <a:r>
              <a:rPr lang="en-US" dirty="0" smtClean="0"/>
              <a:t>Supervisory Controls</a:t>
            </a:r>
          </a:p>
          <a:p>
            <a:pPr lvl="1"/>
            <a:r>
              <a:rPr lang="en-US" dirty="0" smtClean="0"/>
              <a:t>Data Acquisition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5906" y="3069747"/>
            <a:ext cx="2654300" cy="30607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Supervisory Controls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Manual</a:t>
            </a:r>
          </a:p>
          <a:p>
            <a:r>
              <a:rPr lang="en-US" dirty="0" smtClean="0"/>
              <a:t>Automatic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1242" y="2055135"/>
            <a:ext cx="2528463" cy="449504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Manual Controls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5860" y="1847088"/>
            <a:ext cx="2665963" cy="473948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04500"/>
            <a:ext cx="8229600" cy="1143000"/>
          </a:xfrm>
        </p:spPr>
        <p:txBody>
          <a:bodyPr/>
          <a:lstStyle/>
          <a:p>
            <a:r>
              <a:rPr lang="en-US" dirty="0" smtClean="0"/>
              <a:t>Automatic Controls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4218" y="1747500"/>
            <a:ext cx="2728351" cy="4850402"/>
          </a:xfr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Acquisition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0686" y="1847088"/>
            <a:ext cx="2469058" cy="4389437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9824" y="1847089"/>
            <a:ext cx="2469058" cy="4389436"/>
          </a:xfrm>
          <a:prstGeom prst="rect">
            <a:avLst/>
          </a:prstGeom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low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ＭＳ Ｐ明朝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Flow.thmx</Template>
  <TotalTime>229</TotalTime>
  <Words>147</Words>
  <Application>Microsoft Office PowerPoint</Application>
  <PresentationFormat>On-screen Show (4:3)</PresentationFormat>
  <Paragraphs>66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Calibri</vt:lpstr>
      <vt:lpstr>Constantia</vt:lpstr>
      <vt:lpstr>Wingdings 2</vt:lpstr>
      <vt:lpstr>Flow</vt:lpstr>
      <vt:lpstr>Water Treatment Process Android Application</vt:lpstr>
      <vt:lpstr>The Process</vt:lpstr>
      <vt:lpstr>The Algorithm</vt:lpstr>
      <vt:lpstr>The Applications</vt:lpstr>
      <vt:lpstr>Process Application</vt:lpstr>
      <vt:lpstr>Supervisory Controls</vt:lpstr>
      <vt:lpstr>Manual Controls</vt:lpstr>
      <vt:lpstr>Automatic Controls</vt:lpstr>
      <vt:lpstr>Data Acquisition</vt:lpstr>
      <vt:lpstr>Teaching Application</vt:lpstr>
      <vt:lpstr>The Code</vt:lpstr>
      <vt:lpstr>Modbus Connection</vt:lpstr>
      <vt:lpstr>Data Collection</vt:lpstr>
      <vt:lpstr>Process Cycle and Control</vt:lpstr>
      <vt:lpstr>Modbus Challenges </vt:lpstr>
      <vt:lpstr>Data Collection Challenges</vt:lpstr>
      <vt:lpstr>Process Cycle Challenges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Water Treatment Process Android Application</dc:title>
  <dc:creator>Carrie Foggia</dc:creator>
  <cp:lastModifiedBy>Nicholas Foggia</cp:lastModifiedBy>
  <cp:revision>5</cp:revision>
  <dcterms:created xsi:type="dcterms:W3CDTF">2015-06-15T21:18:06Z</dcterms:created>
  <dcterms:modified xsi:type="dcterms:W3CDTF">2015-06-16T02:49:40Z</dcterms:modified>
</cp:coreProperties>
</file>